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65" r:id="rId2"/>
    <p:sldMasterId id="2147483671" r:id="rId3"/>
    <p:sldMasterId id="2147483677" r:id="rId4"/>
  </p:sldMasterIdLst>
  <p:notesMasterIdLst>
    <p:notesMasterId r:id="rId19"/>
  </p:notesMasterIdLst>
  <p:sldIdLst>
    <p:sldId id="256" r:id="rId5"/>
    <p:sldId id="304" r:id="rId6"/>
    <p:sldId id="307" r:id="rId7"/>
    <p:sldId id="305" r:id="rId8"/>
    <p:sldId id="308" r:id="rId9"/>
    <p:sldId id="309" r:id="rId10"/>
    <p:sldId id="310" r:id="rId11"/>
    <p:sldId id="311" r:id="rId12"/>
    <p:sldId id="296" r:id="rId13"/>
    <p:sldId id="312" r:id="rId14"/>
    <p:sldId id="313" r:id="rId15"/>
    <p:sldId id="314" r:id="rId16"/>
    <p:sldId id="315" r:id="rId17"/>
    <p:sldId id="258" r:id="rId18"/>
  </p:sldIdLst>
  <p:sldSz cx="9144000" cy="5143500" type="screen16x9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31" userDrawn="1">
          <p15:clr>
            <a:srgbClr val="A4A3A4"/>
          </p15:clr>
        </p15:guide>
        <p15:guide id="2" pos="8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65" autoAdjust="0"/>
    <p:restoredTop sz="94660"/>
  </p:normalViewPr>
  <p:slideViewPr>
    <p:cSldViewPr showGuides="1">
      <p:cViewPr varScale="1">
        <p:scale>
          <a:sx n="71" d="100"/>
          <a:sy n="71" d="100"/>
        </p:scale>
        <p:origin x="84" y="432"/>
      </p:cViewPr>
      <p:guideLst>
        <p:guide orient="horz" pos="531"/>
        <p:guide pos="88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F11D9-1E95-4890-8144-2A77100AC294}" type="datetimeFigureOut">
              <a:rPr lang="es-AR" smtClean="0"/>
              <a:t>21/04/2023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A0E73-E6D4-49FC-96E5-DC51EEB653E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01793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4EBB9-9FAD-4BD6-92BE-7E3AF4827B7D}" type="slidenum">
              <a:rPr lang="es-AR" smtClean="0"/>
              <a:t>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70400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4EBB9-9FAD-4BD6-92BE-7E3AF4827B7D}" type="slidenum">
              <a:rPr lang="es-AR" smtClean="0"/>
              <a:t>13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89289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4EBB9-9FAD-4BD6-92BE-7E3AF4827B7D}" type="slidenum">
              <a:rPr lang="es-AR" smtClean="0"/>
              <a:t>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04691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4EBB9-9FAD-4BD6-92BE-7E3AF4827B7D}" type="slidenum">
              <a:rPr lang="es-AR" smtClean="0"/>
              <a:t>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91261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4EBB9-9FAD-4BD6-92BE-7E3AF4827B7D}" type="slidenum">
              <a:rPr lang="es-AR" smtClean="0"/>
              <a:t>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33091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4EBB9-9FAD-4BD6-92BE-7E3AF4827B7D}" type="slidenum">
              <a:rPr lang="es-AR" smtClean="0"/>
              <a:t>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97747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4EBB9-9FAD-4BD6-92BE-7E3AF4827B7D}" type="slidenum">
              <a:rPr lang="es-AR" smtClean="0"/>
              <a:t>8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09738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4EBB9-9FAD-4BD6-92BE-7E3AF4827B7D}" type="slidenum">
              <a:rPr lang="es-AR" smtClean="0"/>
              <a:t>10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87584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4EBB9-9FAD-4BD6-92BE-7E3AF4827B7D}" type="slidenum">
              <a:rPr lang="es-AR" smtClean="0"/>
              <a:t>11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86216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94EBB9-9FAD-4BD6-92BE-7E3AF4827B7D}" type="slidenum">
              <a:rPr lang="es-AR" smtClean="0"/>
              <a:t>12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24174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 hasCustomPrompt="1"/>
          </p:nvPr>
        </p:nvSpPr>
        <p:spPr>
          <a:xfrm>
            <a:off x="1475656" y="2931790"/>
            <a:ext cx="6400800" cy="314669"/>
          </a:xfrm>
          <a:prstGeom prst="rect">
            <a:avLst/>
          </a:prstGeom>
        </p:spPr>
        <p:txBody>
          <a:bodyPr/>
          <a:lstStyle>
            <a:lvl1pPr marL="0" indent="0" algn="ctr" fontAlgn="auto">
              <a:spcBef>
                <a:spcPts val="0"/>
              </a:spcBef>
              <a:spcAft>
                <a:spcPts val="0"/>
              </a:spcAft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 smtClean="0">
                <a:latin typeface="+mn-lt"/>
                <a:cs typeface="Arial" pitchFamily="34" charset="0"/>
              </a:rPr>
              <a:t>A TODOS LOS ACTORES DE LA CADENA VITIVINÍCOLA</a:t>
            </a:r>
            <a:endParaRPr lang="es-ES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4093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1" y="1200151"/>
            <a:ext cx="4038600" cy="259134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259134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9116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6" indent="0">
              <a:buNone/>
              <a:defRPr sz="1500" b="1"/>
            </a:lvl2pPr>
            <a:lvl3pPr marL="685732" indent="0">
              <a:buNone/>
              <a:defRPr sz="1350" b="1"/>
            </a:lvl3pPr>
            <a:lvl4pPr marL="1028597" indent="0">
              <a:buNone/>
              <a:defRPr sz="1200" b="1"/>
            </a:lvl4pPr>
            <a:lvl5pPr marL="1371463" indent="0">
              <a:buNone/>
              <a:defRPr sz="1200" b="1"/>
            </a:lvl5pPr>
            <a:lvl6pPr marL="1714328" indent="0">
              <a:buNone/>
              <a:defRPr sz="1200" b="1"/>
            </a:lvl6pPr>
            <a:lvl7pPr marL="2057195" indent="0">
              <a:buNone/>
              <a:defRPr sz="1200" b="1"/>
            </a:lvl7pPr>
            <a:lvl8pPr marL="2400060" indent="0">
              <a:buNone/>
              <a:defRPr sz="1200" b="1"/>
            </a:lvl8pPr>
            <a:lvl9pPr marL="2742926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13094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6" indent="0">
              <a:buNone/>
              <a:defRPr sz="1500" b="1"/>
            </a:lvl2pPr>
            <a:lvl3pPr marL="685732" indent="0">
              <a:buNone/>
              <a:defRPr sz="1350" b="1"/>
            </a:lvl3pPr>
            <a:lvl4pPr marL="1028597" indent="0">
              <a:buNone/>
              <a:defRPr sz="1200" b="1"/>
            </a:lvl4pPr>
            <a:lvl5pPr marL="1371463" indent="0">
              <a:buNone/>
              <a:defRPr sz="1200" b="1"/>
            </a:lvl5pPr>
            <a:lvl6pPr marL="1714328" indent="0">
              <a:buNone/>
              <a:defRPr sz="1200" b="1"/>
            </a:lvl6pPr>
            <a:lvl7pPr marL="2057195" indent="0">
              <a:buNone/>
              <a:defRPr sz="1200" b="1"/>
            </a:lvl7pPr>
            <a:lvl8pPr marL="2400060" indent="0">
              <a:buNone/>
              <a:defRPr sz="1200" b="1"/>
            </a:lvl8pPr>
            <a:lvl9pPr marL="2742926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130947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30526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97308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0333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1" y="204790"/>
            <a:ext cx="5111750" cy="357699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17630"/>
            <a:ext cx="3008313" cy="2764154"/>
          </a:xfrm>
        </p:spPr>
        <p:txBody>
          <a:bodyPr/>
          <a:lstStyle>
            <a:lvl1pPr marL="0" indent="0">
              <a:buNone/>
              <a:defRPr sz="1050"/>
            </a:lvl1pPr>
            <a:lvl2pPr marL="342866" indent="0">
              <a:buNone/>
              <a:defRPr sz="900"/>
            </a:lvl2pPr>
            <a:lvl3pPr marL="685732" indent="0">
              <a:buNone/>
              <a:defRPr sz="750"/>
            </a:lvl3pPr>
            <a:lvl4pPr marL="1028597" indent="0">
              <a:buNone/>
              <a:defRPr sz="675"/>
            </a:lvl4pPr>
            <a:lvl5pPr marL="1371463" indent="0">
              <a:buNone/>
              <a:defRPr sz="675"/>
            </a:lvl5pPr>
            <a:lvl6pPr marL="1714328" indent="0">
              <a:buNone/>
              <a:defRPr sz="675"/>
            </a:lvl6pPr>
            <a:lvl7pPr marL="2057195" indent="0">
              <a:buNone/>
              <a:defRPr sz="675"/>
            </a:lvl7pPr>
            <a:lvl8pPr marL="2400060" indent="0">
              <a:buNone/>
              <a:defRPr sz="675"/>
            </a:lvl8pPr>
            <a:lvl9pPr marL="2742926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71107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288036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 dirty="0"/>
              <a:t>Haga clic para modificar el estilo de título del patrón</a:t>
            </a:r>
            <a:endParaRPr lang="es-AR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4"/>
            <a:ext cx="5486400" cy="2420779"/>
          </a:xfrm>
        </p:spPr>
        <p:txBody>
          <a:bodyPr/>
          <a:lstStyle>
            <a:lvl1pPr marL="0" indent="0">
              <a:buNone/>
              <a:defRPr sz="2400"/>
            </a:lvl1pPr>
            <a:lvl2pPr marL="342866" indent="0">
              <a:buNone/>
              <a:defRPr sz="2100"/>
            </a:lvl2pPr>
            <a:lvl3pPr marL="685732" indent="0">
              <a:buNone/>
              <a:defRPr sz="1800"/>
            </a:lvl3pPr>
            <a:lvl4pPr marL="1028597" indent="0">
              <a:buNone/>
              <a:defRPr sz="1500"/>
            </a:lvl4pPr>
            <a:lvl5pPr marL="1371463" indent="0">
              <a:buNone/>
              <a:defRPr sz="1500"/>
            </a:lvl5pPr>
            <a:lvl6pPr marL="1714328" indent="0">
              <a:buNone/>
              <a:defRPr sz="1500"/>
            </a:lvl6pPr>
            <a:lvl7pPr marL="2057195" indent="0">
              <a:buNone/>
              <a:defRPr sz="1500"/>
            </a:lvl7pPr>
            <a:lvl8pPr marL="2400060" indent="0">
              <a:buNone/>
              <a:defRPr sz="1500"/>
            </a:lvl8pPr>
            <a:lvl9pPr marL="2742926" indent="0">
              <a:buNone/>
              <a:defRPr sz="15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3305416"/>
            <a:ext cx="5486400" cy="525269"/>
          </a:xfrm>
        </p:spPr>
        <p:txBody>
          <a:bodyPr/>
          <a:lstStyle>
            <a:lvl1pPr marL="0" indent="0">
              <a:buNone/>
              <a:defRPr sz="1050"/>
            </a:lvl1pPr>
            <a:lvl2pPr marL="342866" indent="0">
              <a:buNone/>
              <a:defRPr sz="900"/>
            </a:lvl2pPr>
            <a:lvl3pPr marL="685732" indent="0">
              <a:buNone/>
              <a:defRPr sz="750"/>
            </a:lvl3pPr>
            <a:lvl4pPr marL="1028597" indent="0">
              <a:buNone/>
              <a:defRPr sz="675"/>
            </a:lvl4pPr>
            <a:lvl5pPr marL="1371463" indent="0">
              <a:buNone/>
              <a:defRPr sz="675"/>
            </a:lvl5pPr>
            <a:lvl6pPr marL="1714328" indent="0">
              <a:buNone/>
              <a:defRPr sz="675"/>
            </a:lvl6pPr>
            <a:lvl7pPr marL="2057195" indent="0">
              <a:buNone/>
              <a:defRPr sz="675"/>
            </a:lvl7pPr>
            <a:lvl8pPr marL="2400060" indent="0">
              <a:buNone/>
              <a:defRPr sz="675"/>
            </a:lvl8pPr>
            <a:lvl9pPr marL="2742926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90016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97376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1" y="205981"/>
            <a:ext cx="6019800" cy="43886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1" y="4767265"/>
            <a:ext cx="2133600" cy="27384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7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7D7996-6D2F-439B-9889-678601A9508C}" type="datetimeFigureOut">
              <a:rPr kumimoji="0" lang="es-AR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7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21/04/2023</a:t>
            </a:fld>
            <a:endParaRPr kumimoji="0" lang="es-AR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1" y="4767265"/>
            <a:ext cx="2895600" cy="27384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7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1" y="4767265"/>
            <a:ext cx="2133600" cy="27384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7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F5405B-7435-4CEB-AE33-A3E980258B2A}" type="slidenum">
              <a:rPr kumimoji="0" lang="es-AR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7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AR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711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765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722313" y="897564"/>
            <a:ext cx="7772400" cy="433239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s-ES" dirty="0" smtClean="0"/>
              <a:t>TÍTULOS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1435747"/>
            <a:ext cx="7772400" cy="325913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514025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843558"/>
            <a:ext cx="3008313" cy="6547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51920" y="785770"/>
            <a:ext cx="4647045" cy="3298148"/>
          </a:xfrm>
        </p:spPr>
        <p:txBody>
          <a:bodyPr/>
          <a:lstStyle>
            <a:lvl1pPr>
              <a:defRPr sz="24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A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635646"/>
            <a:ext cx="3008313" cy="57526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8490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1904" y="3147814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AR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1904" y="771550"/>
            <a:ext cx="5486400" cy="231863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1904" y="3671167"/>
            <a:ext cx="5486400" cy="34074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0800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Marcador de título"/>
          <p:cNvSpPr>
            <a:spLocks noGrp="1"/>
          </p:cNvSpPr>
          <p:nvPr>
            <p:ph type="title"/>
          </p:nvPr>
        </p:nvSpPr>
        <p:spPr>
          <a:xfrm>
            <a:off x="3899197" y="1953993"/>
            <a:ext cx="1345606" cy="3635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AR" altLang="es-AR" sz="2400" b="1" dirty="0" smtClean="0"/>
              <a:t>Gracias.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2495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1" y="1009992"/>
            <a:ext cx="7772400" cy="11025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1" y="2326821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6588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9070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7628" y="2746741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7628" y="1621600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59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46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32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19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06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292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210196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jp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6.jp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37631"/>
            <a:ext cx="9144000" cy="896112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732284"/>
            <a:ext cx="4762500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307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709665"/>
            <a:ext cx="8229600" cy="4399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AR" altLang="es-AR" sz="2400" b="1" dirty="0" smtClean="0"/>
              <a:t>OBJETIVO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3598"/>
            <a:ext cx="8229600" cy="23184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AR" altLang="es-AR" sz="2800" b="1" dirty="0" smtClean="0">
                <a:solidFill>
                  <a:srgbClr val="C00000"/>
                </a:solidFill>
              </a:rPr>
              <a:t>INFORMACIÓN </a:t>
            </a:r>
            <a:endParaRPr lang="es-ES" dirty="0" smtClean="0"/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AR" dirty="0"/>
          </a:p>
        </p:txBody>
      </p:sp>
      <p:pic>
        <p:nvPicPr>
          <p:cNvPr id="4" name="3 Imagen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37631"/>
            <a:ext cx="9144000" cy="896112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538"/>
            <a:ext cx="9144000" cy="708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95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8" r:id="rId2"/>
    <p:sldLayoutId id="2147483669" r:id="rId3"/>
    <p:sldLayoutId id="2147483670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432" y="555526"/>
            <a:ext cx="2957137" cy="1052741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464" y="2643758"/>
            <a:ext cx="2003073" cy="834614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2440"/>
            <a:ext cx="9144000" cy="130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085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1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200151"/>
            <a:ext cx="8229600" cy="2542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pic>
        <p:nvPicPr>
          <p:cNvPr id="9" name="7 Imagen">
            <a:extLst>
              <a:ext uri="{FF2B5EF4-FFF2-40B4-BE49-F238E27FC236}">
                <a16:creationId xmlns:a16="http://schemas.microsoft.com/office/drawing/2014/main" xmlns="" id="{8A8E9C58-2B5E-4511-A668-F5BA893FB06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841423"/>
            <a:ext cx="9144000" cy="132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25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685732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50" indent="-257150" algn="l" defTabSz="68573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57" indent="-214291" algn="l" defTabSz="68573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65" indent="-171433" algn="l" defTabSz="68573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30" indent="-171433" algn="l" defTabSz="685732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96" indent="-171433" algn="l" defTabSz="685732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62" indent="-171433" algn="l" defTabSz="68573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27" indent="-171433" algn="l" defTabSz="68573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93" indent="-171433" algn="l" defTabSz="68573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58" indent="-171433" algn="l" defTabSz="685732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6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32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97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3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28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95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60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26" algn="l" defTabSz="68573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68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55776" y="85974"/>
            <a:ext cx="6192688" cy="40011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685800">
              <a:buFont typeface="Arial" charset="0"/>
            </a:pPr>
            <a:r>
              <a:rPr lang="es-AR" sz="2000" dirty="0">
                <a:solidFill>
                  <a:prstClr val="white"/>
                </a:solidFill>
                <a:latin typeface="Calibri" pitchFamily="34" charset="0"/>
                <a:ea typeface="+mn-ea"/>
                <a:cs typeface="+mn-cs"/>
              </a:rPr>
              <a:t>Decreto 194/2023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795178"/>
              </p:ext>
            </p:extLst>
          </p:nvPr>
        </p:nvGraphicFramePr>
        <p:xfrm>
          <a:off x="467544" y="1059582"/>
          <a:ext cx="8229597" cy="574345"/>
        </p:xfrm>
        <a:graphic>
          <a:graphicData uri="http://schemas.openxmlformats.org/drawingml/2006/table">
            <a:tbl>
              <a:tblPr/>
              <a:tblGrid>
                <a:gridCol w="3678669">
                  <a:extLst>
                    <a:ext uri="{9D8B030D-6E8A-4147-A177-3AD203B41FA5}">
                      <a16:colId xmlns:a16="http://schemas.microsoft.com/office/drawing/2014/main" xmlns="" val="4145134746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1373153336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4293903006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3033702765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1393036401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2478244747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1733571388"/>
                    </a:ext>
                  </a:extLst>
                </a:gridCol>
              </a:tblGrid>
              <a:tr h="195943">
                <a:tc>
                  <a:txBody>
                    <a:bodyPr/>
                    <a:lstStyle/>
                    <a:p>
                      <a:pPr algn="l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INTERNO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A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abr-23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may-23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jun-23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jul-23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ago-23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88131802"/>
                  </a:ext>
                </a:extLst>
              </a:tr>
              <a:tr h="164339">
                <a:tc>
                  <a:txBody>
                    <a:bodyPr/>
                    <a:lstStyle/>
                    <a:p>
                      <a:pPr algn="l" fontAlgn="b"/>
                      <a:r>
                        <a:rPr lang="es-AR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Tasa de inflación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AR" sz="12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7,00%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7,00%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7,00%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7,00%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7,00%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9708966"/>
                  </a:ext>
                </a:extLst>
              </a:tr>
              <a:tr h="164339">
                <a:tc>
                  <a:txBody>
                    <a:bodyPr/>
                    <a:lstStyle/>
                    <a:p>
                      <a:pPr algn="l" fontAlgn="b"/>
                      <a:r>
                        <a:rPr lang="es-AR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Pauta incremento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AR" sz="12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3,50%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3,50%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3,50%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3,50%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3,50%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35998735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814859"/>
              </p:ext>
            </p:extLst>
          </p:nvPr>
        </p:nvGraphicFramePr>
        <p:xfrm>
          <a:off x="467543" y="1829023"/>
          <a:ext cx="8229597" cy="378402"/>
        </p:xfrm>
        <a:graphic>
          <a:graphicData uri="http://schemas.openxmlformats.org/drawingml/2006/table">
            <a:tbl>
              <a:tblPr/>
              <a:tblGrid>
                <a:gridCol w="3678669">
                  <a:extLst>
                    <a:ext uri="{9D8B030D-6E8A-4147-A177-3AD203B41FA5}">
                      <a16:colId xmlns:a16="http://schemas.microsoft.com/office/drawing/2014/main" xmlns="" val="1433411658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2411175022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3899542600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1520649340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4079743653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2908251744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2723281825"/>
                    </a:ext>
                  </a:extLst>
                </a:gridCol>
              </a:tblGrid>
              <a:tr h="164339">
                <a:tc>
                  <a:txBody>
                    <a:bodyPr/>
                    <a:lstStyle/>
                    <a:p>
                      <a:pPr algn="l" fontAlgn="b"/>
                      <a:r>
                        <a:rPr lang="es-A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Evolución del precio de planchada según inflación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21111335"/>
                  </a:ext>
                </a:extLst>
              </a:tr>
              <a:tr h="164339">
                <a:tc>
                  <a:txBody>
                    <a:bodyPr/>
                    <a:lstStyle/>
                    <a:p>
                      <a:pPr algn="l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Evolución del precio a consumidor según inflación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1.070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1.145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1.225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1.311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1.403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19259424"/>
                  </a:ext>
                </a:extLst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593417"/>
              </p:ext>
            </p:extLst>
          </p:nvPr>
        </p:nvGraphicFramePr>
        <p:xfrm>
          <a:off x="467542" y="2402521"/>
          <a:ext cx="8229597" cy="378402"/>
        </p:xfrm>
        <a:graphic>
          <a:graphicData uri="http://schemas.openxmlformats.org/drawingml/2006/table">
            <a:tbl>
              <a:tblPr/>
              <a:tblGrid>
                <a:gridCol w="3678669">
                  <a:extLst>
                    <a:ext uri="{9D8B030D-6E8A-4147-A177-3AD203B41FA5}">
                      <a16:colId xmlns:a16="http://schemas.microsoft.com/office/drawing/2014/main" xmlns="" val="3553134814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4067162184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218824064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4232563784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2947942936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3433019616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4130497137"/>
                    </a:ext>
                  </a:extLst>
                </a:gridCol>
              </a:tblGrid>
              <a:tr h="164339">
                <a:tc>
                  <a:txBody>
                    <a:bodyPr/>
                    <a:lstStyle/>
                    <a:p>
                      <a:pPr algn="l" fontAlgn="b"/>
                      <a:r>
                        <a:rPr lang="es-A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Evolución del precio de planchada según pauta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79663590"/>
                  </a:ext>
                </a:extLst>
              </a:tr>
              <a:tr h="164339">
                <a:tc>
                  <a:txBody>
                    <a:bodyPr/>
                    <a:lstStyle/>
                    <a:p>
                      <a:pPr algn="l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Evolución del precio a consumidor según pauta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1.035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1.109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1.148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1.188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06056116"/>
                  </a:ext>
                </a:extLst>
              </a:tr>
            </a:tbl>
          </a:graphicData>
        </a:graphic>
      </p:graphicFrame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404217"/>
              </p:ext>
            </p:extLst>
          </p:nvPr>
        </p:nvGraphicFramePr>
        <p:xfrm>
          <a:off x="467541" y="2999980"/>
          <a:ext cx="8229597" cy="561282"/>
        </p:xfrm>
        <a:graphic>
          <a:graphicData uri="http://schemas.openxmlformats.org/drawingml/2006/table">
            <a:tbl>
              <a:tblPr/>
              <a:tblGrid>
                <a:gridCol w="3678669">
                  <a:extLst>
                    <a:ext uri="{9D8B030D-6E8A-4147-A177-3AD203B41FA5}">
                      <a16:colId xmlns:a16="http://schemas.microsoft.com/office/drawing/2014/main" xmlns="" val="1445437685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2897157832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4069079977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594247360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575432885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3018037776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3295153269"/>
                    </a:ext>
                  </a:extLst>
                </a:gridCol>
              </a:tblGrid>
              <a:tr h="164339">
                <a:tc>
                  <a:txBody>
                    <a:bodyPr/>
                    <a:lstStyle/>
                    <a:p>
                      <a:pPr algn="l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Pérdida en el precio de planchada por adhesión a PJ ($/Litro)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AR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59614067"/>
                  </a:ext>
                </a:extLst>
              </a:tr>
              <a:tr h="164339">
                <a:tc>
                  <a:txBody>
                    <a:bodyPr/>
                    <a:lstStyle/>
                    <a:p>
                      <a:pPr algn="l" fontAlgn="b"/>
                      <a:endParaRPr lang="es-A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AR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AR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AR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AR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AR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AR" sz="1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95240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36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55776" y="85974"/>
            <a:ext cx="6192688" cy="40011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685800">
              <a:buFont typeface="Arial" charset="0"/>
            </a:pPr>
            <a:r>
              <a:rPr lang="es-AR" sz="2000" dirty="0">
                <a:solidFill>
                  <a:prstClr val="white"/>
                </a:solidFill>
                <a:latin typeface="Calibri" pitchFamily="34" charset="0"/>
                <a:ea typeface="+mn-ea"/>
                <a:cs typeface="+mn-cs"/>
              </a:rPr>
              <a:t>Decreto 194/2023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709963"/>
              </p:ext>
            </p:extLst>
          </p:nvPr>
        </p:nvGraphicFramePr>
        <p:xfrm>
          <a:off x="395536" y="987574"/>
          <a:ext cx="8229597" cy="385144"/>
        </p:xfrm>
        <a:graphic>
          <a:graphicData uri="http://schemas.openxmlformats.org/drawingml/2006/table">
            <a:tbl>
              <a:tblPr/>
              <a:tblGrid>
                <a:gridCol w="3678669">
                  <a:extLst>
                    <a:ext uri="{9D8B030D-6E8A-4147-A177-3AD203B41FA5}">
                      <a16:colId xmlns:a16="http://schemas.microsoft.com/office/drawing/2014/main" xmlns="" val="3388106380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799568715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3611895858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3833873753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1269427201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3574173173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3599266389"/>
                    </a:ext>
                  </a:extLst>
                </a:gridCol>
              </a:tblGrid>
              <a:tr h="195943">
                <a:tc>
                  <a:txBody>
                    <a:bodyPr/>
                    <a:lstStyle/>
                    <a:p>
                      <a:pPr algn="l" fontAlgn="b"/>
                      <a:r>
                        <a:rPr lang="es-A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EXTERNO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A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abr-23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may-23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jun-23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jul-23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ago-23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57970410"/>
                  </a:ext>
                </a:extLst>
              </a:tr>
              <a:tr h="164339">
                <a:tc>
                  <a:txBody>
                    <a:bodyPr/>
                    <a:lstStyle/>
                    <a:p>
                      <a:pPr algn="l" fontAlgn="b"/>
                      <a:r>
                        <a:rPr lang="es-AR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Tasa de devaluación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AR" sz="12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7,00%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7,00%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7,00%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7,00%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7,00%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43997084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847367"/>
              </p:ext>
            </p:extLst>
          </p:nvPr>
        </p:nvGraphicFramePr>
        <p:xfrm>
          <a:off x="395536" y="1685007"/>
          <a:ext cx="8229597" cy="378402"/>
        </p:xfrm>
        <a:graphic>
          <a:graphicData uri="http://schemas.openxmlformats.org/drawingml/2006/table">
            <a:tbl>
              <a:tblPr/>
              <a:tblGrid>
                <a:gridCol w="3678669">
                  <a:extLst>
                    <a:ext uri="{9D8B030D-6E8A-4147-A177-3AD203B41FA5}">
                      <a16:colId xmlns:a16="http://schemas.microsoft.com/office/drawing/2014/main" xmlns="" val="3416365459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163247337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698071768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4237472396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1406086277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3046596261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2494563094"/>
                    </a:ext>
                  </a:extLst>
                </a:gridCol>
              </a:tblGrid>
              <a:tr h="164339">
                <a:tc>
                  <a:txBody>
                    <a:bodyPr/>
                    <a:lstStyle/>
                    <a:p>
                      <a:pPr algn="l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Evolución del tipo de cambio oficial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28674260"/>
                  </a:ext>
                </a:extLst>
              </a:tr>
              <a:tr h="164339">
                <a:tc>
                  <a:txBody>
                    <a:bodyPr/>
                    <a:lstStyle/>
                    <a:p>
                      <a:pPr algn="l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Evolución del tipo de cambio (PIE)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65694042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503897"/>
              </p:ext>
            </p:extLst>
          </p:nvPr>
        </p:nvGraphicFramePr>
        <p:xfrm>
          <a:off x="388903" y="2312151"/>
          <a:ext cx="8229597" cy="378402"/>
        </p:xfrm>
        <a:graphic>
          <a:graphicData uri="http://schemas.openxmlformats.org/drawingml/2006/table">
            <a:tbl>
              <a:tblPr/>
              <a:tblGrid>
                <a:gridCol w="3678669">
                  <a:extLst>
                    <a:ext uri="{9D8B030D-6E8A-4147-A177-3AD203B41FA5}">
                      <a16:colId xmlns:a16="http://schemas.microsoft.com/office/drawing/2014/main" xmlns="" val="4251399567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3910737411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2133016428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357864515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3642096028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1636383638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831317314"/>
                    </a:ext>
                  </a:extLst>
                </a:gridCol>
              </a:tblGrid>
              <a:tr h="164339">
                <a:tc>
                  <a:txBody>
                    <a:bodyPr/>
                    <a:lstStyle/>
                    <a:p>
                      <a:pPr algn="l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Evolución del precio FOB sin PIE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1.049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1.122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84974390"/>
                  </a:ext>
                </a:extLst>
              </a:tr>
              <a:tr h="164339">
                <a:tc>
                  <a:txBody>
                    <a:bodyPr/>
                    <a:lstStyle/>
                    <a:p>
                      <a:pPr algn="l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Evolución del precio FOB con PIE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07002131"/>
                  </a:ext>
                </a:extLst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632440"/>
              </p:ext>
            </p:extLst>
          </p:nvPr>
        </p:nvGraphicFramePr>
        <p:xfrm>
          <a:off x="403523" y="2913428"/>
          <a:ext cx="8229597" cy="378402"/>
        </p:xfrm>
        <a:graphic>
          <a:graphicData uri="http://schemas.openxmlformats.org/drawingml/2006/table">
            <a:tbl>
              <a:tblPr/>
              <a:tblGrid>
                <a:gridCol w="3678669">
                  <a:extLst>
                    <a:ext uri="{9D8B030D-6E8A-4147-A177-3AD203B41FA5}">
                      <a16:colId xmlns:a16="http://schemas.microsoft.com/office/drawing/2014/main" xmlns="" val="1719635830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868935395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3110754428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2684886837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3810509625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4288536617"/>
                    </a:ext>
                  </a:extLst>
                </a:gridCol>
                <a:gridCol w="758488">
                  <a:extLst>
                    <a:ext uri="{9D8B030D-6E8A-4147-A177-3AD203B41FA5}">
                      <a16:colId xmlns:a16="http://schemas.microsoft.com/office/drawing/2014/main" xmlns="" val="1100589791"/>
                    </a:ext>
                  </a:extLst>
                </a:gridCol>
              </a:tblGrid>
              <a:tr h="164339">
                <a:tc>
                  <a:txBody>
                    <a:bodyPr/>
                    <a:lstStyle/>
                    <a:p>
                      <a:pPr algn="l" fontAlgn="b"/>
                      <a:r>
                        <a:rPr lang="es-A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Ganancia por adhesión a PIE ($/Litro)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AR" sz="12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95414480"/>
                  </a:ext>
                </a:extLst>
              </a:tr>
              <a:tr h="164339">
                <a:tc>
                  <a:txBody>
                    <a:bodyPr/>
                    <a:lstStyle/>
                    <a:p>
                      <a:pPr algn="l" fontAlgn="b"/>
                      <a:endParaRPr lang="es-A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A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A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A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A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A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A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21" marR="6321" marT="63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46972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74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55776" y="85974"/>
            <a:ext cx="6192688" cy="40011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685800">
              <a:buFont typeface="Arial" charset="0"/>
            </a:pPr>
            <a:r>
              <a:rPr lang="es-AR" sz="2000" dirty="0">
                <a:solidFill>
                  <a:prstClr val="white"/>
                </a:solidFill>
                <a:latin typeface="Calibri" pitchFamily="34" charset="0"/>
                <a:ea typeface="+mn-ea"/>
                <a:cs typeface="+mn-cs"/>
              </a:rPr>
              <a:t>Decreto 194/2023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380033"/>
              </p:ext>
            </p:extLst>
          </p:nvPr>
        </p:nvGraphicFramePr>
        <p:xfrm>
          <a:off x="827584" y="1059582"/>
          <a:ext cx="7272804" cy="2736307"/>
        </p:xfrm>
        <a:graphic>
          <a:graphicData uri="http://schemas.openxmlformats.org/drawingml/2006/table">
            <a:tbl>
              <a:tblPr/>
              <a:tblGrid>
                <a:gridCol w="1038972">
                  <a:extLst>
                    <a:ext uri="{9D8B030D-6E8A-4147-A177-3AD203B41FA5}">
                      <a16:colId xmlns:a16="http://schemas.microsoft.com/office/drawing/2014/main" xmlns="" val="526455697"/>
                    </a:ext>
                  </a:extLst>
                </a:gridCol>
                <a:gridCol w="1038972">
                  <a:extLst>
                    <a:ext uri="{9D8B030D-6E8A-4147-A177-3AD203B41FA5}">
                      <a16:colId xmlns:a16="http://schemas.microsoft.com/office/drawing/2014/main" xmlns="" val="297071303"/>
                    </a:ext>
                  </a:extLst>
                </a:gridCol>
                <a:gridCol w="1038972">
                  <a:extLst>
                    <a:ext uri="{9D8B030D-6E8A-4147-A177-3AD203B41FA5}">
                      <a16:colId xmlns:a16="http://schemas.microsoft.com/office/drawing/2014/main" xmlns="" val="2175614329"/>
                    </a:ext>
                  </a:extLst>
                </a:gridCol>
                <a:gridCol w="1038972">
                  <a:extLst>
                    <a:ext uri="{9D8B030D-6E8A-4147-A177-3AD203B41FA5}">
                      <a16:colId xmlns:a16="http://schemas.microsoft.com/office/drawing/2014/main" xmlns="" val="3484060707"/>
                    </a:ext>
                  </a:extLst>
                </a:gridCol>
                <a:gridCol w="1038972">
                  <a:extLst>
                    <a:ext uri="{9D8B030D-6E8A-4147-A177-3AD203B41FA5}">
                      <a16:colId xmlns:a16="http://schemas.microsoft.com/office/drawing/2014/main" xmlns="" val="4090960631"/>
                    </a:ext>
                  </a:extLst>
                </a:gridCol>
                <a:gridCol w="1038972">
                  <a:extLst>
                    <a:ext uri="{9D8B030D-6E8A-4147-A177-3AD203B41FA5}">
                      <a16:colId xmlns:a16="http://schemas.microsoft.com/office/drawing/2014/main" xmlns="" val="3016991678"/>
                    </a:ext>
                  </a:extLst>
                </a:gridCol>
                <a:gridCol w="1038972">
                  <a:extLst>
                    <a:ext uri="{9D8B030D-6E8A-4147-A177-3AD203B41FA5}">
                      <a16:colId xmlns:a16="http://schemas.microsoft.com/office/drawing/2014/main" xmlns="" val="578955208"/>
                    </a:ext>
                  </a:extLst>
                </a:gridCol>
              </a:tblGrid>
              <a:tr h="390901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abr-23</a:t>
                      </a:r>
                    </a:p>
                  </a:txBody>
                  <a:tcPr marL="6321" marR="6321" marT="63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may-23</a:t>
                      </a:r>
                    </a:p>
                  </a:txBody>
                  <a:tcPr marL="6321" marR="6321" marT="63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jun-23</a:t>
                      </a:r>
                    </a:p>
                  </a:txBody>
                  <a:tcPr marL="6321" marR="6321" marT="63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jul-23</a:t>
                      </a:r>
                    </a:p>
                  </a:txBody>
                  <a:tcPr marL="6321" marR="6321" marT="63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ago-23</a:t>
                      </a:r>
                    </a:p>
                  </a:txBody>
                  <a:tcPr marL="6321" marR="6321" marT="63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21815343"/>
                  </a:ext>
                </a:extLst>
              </a:tr>
              <a:tr h="390901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289,43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225,69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157,49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84,51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6,43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65706215"/>
                  </a:ext>
                </a:extLst>
              </a:tr>
              <a:tr h="390901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80,00%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20,00%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228,74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174,66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116,68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54,55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-12,05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80519515"/>
                  </a:ext>
                </a:extLst>
              </a:tr>
              <a:tr h="390901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60,00%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40,00%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168,06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123,63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75,88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24,58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-30,52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47025"/>
                  </a:ext>
                </a:extLst>
              </a:tr>
              <a:tr h="390901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40,00%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60,00%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107,37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72,59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35,08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-5,38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-49,00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76289092"/>
                  </a:ext>
                </a:extLst>
              </a:tr>
              <a:tr h="390901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20,00%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80,00%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46,69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21,56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-5,73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-35,34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-67,47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44757873"/>
                  </a:ext>
                </a:extLst>
              </a:tr>
              <a:tr h="390901"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400" b="1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-14,00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-29,47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-46,53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-65,31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-85,95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72044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272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55776" y="85974"/>
            <a:ext cx="6192688" cy="40011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685800">
              <a:buFont typeface="Arial" charset="0"/>
            </a:pPr>
            <a:r>
              <a:rPr lang="es-AR" sz="2000" dirty="0">
                <a:solidFill>
                  <a:prstClr val="white"/>
                </a:solidFill>
                <a:latin typeface="Calibri" pitchFamily="34" charset="0"/>
                <a:ea typeface="+mn-ea"/>
                <a:cs typeface="+mn-cs"/>
              </a:rPr>
              <a:t>Decreto 194/2023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432087"/>
              </p:ext>
            </p:extLst>
          </p:nvPr>
        </p:nvGraphicFramePr>
        <p:xfrm>
          <a:off x="496438" y="1203595"/>
          <a:ext cx="8229595" cy="2304260"/>
        </p:xfrm>
        <a:graphic>
          <a:graphicData uri="http://schemas.openxmlformats.org/drawingml/2006/table">
            <a:tbl>
              <a:tblPr/>
              <a:tblGrid>
                <a:gridCol w="748145">
                  <a:extLst>
                    <a:ext uri="{9D8B030D-6E8A-4147-A177-3AD203B41FA5}">
                      <a16:colId xmlns:a16="http://schemas.microsoft.com/office/drawing/2014/main" xmlns="" val="3973818222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xmlns="" val="2142830559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xmlns="" val="464350554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xmlns="" val="3154222944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xmlns="" val="1614147567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xmlns="" val="334000955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xmlns="" val="3696150261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xmlns="" val="3142296715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xmlns="" val="4016112945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xmlns="" val="1336906186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xmlns="" val="4126062870"/>
                    </a:ext>
                  </a:extLst>
                </a:gridCol>
              </a:tblGrid>
              <a:tr h="329180"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ME</a:t>
                      </a:r>
                    </a:p>
                  </a:txBody>
                  <a:tcPr marL="6235" marR="6235" marT="62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</a:t>
                      </a:r>
                    </a:p>
                  </a:txBody>
                  <a:tcPr marL="6235" marR="6235" marT="62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abr-23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may-23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jun-23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jul-23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ago-23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sep-23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oct-23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nov-23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dic-23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54383112"/>
                  </a:ext>
                </a:extLst>
              </a:tr>
              <a:tr h="329180"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6235" marR="6235" marT="62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235" marR="6235" marT="62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289,43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225,69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157,49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84,51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6,43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0188318"/>
                  </a:ext>
                </a:extLst>
              </a:tr>
              <a:tr h="329180"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80,00%</a:t>
                      </a:r>
                    </a:p>
                  </a:txBody>
                  <a:tcPr marL="6235" marR="6235" marT="62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20,00%</a:t>
                      </a:r>
                    </a:p>
                  </a:txBody>
                  <a:tcPr marL="6235" marR="6235" marT="62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228,74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174,66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116,68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54,55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-12,05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-21,72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-26,68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-32,11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-38,04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44401876"/>
                  </a:ext>
                </a:extLst>
              </a:tr>
              <a:tr h="329180"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60,00%</a:t>
                      </a:r>
                    </a:p>
                  </a:txBody>
                  <a:tcPr marL="6235" marR="6235" marT="62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40,00%</a:t>
                      </a:r>
                    </a:p>
                  </a:txBody>
                  <a:tcPr marL="6235" marR="6235" marT="62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168,06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123,63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75,88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24,58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-30,52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-43,44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-53,36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-64,22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-76,09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27424265"/>
                  </a:ext>
                </a:extLst>
              </a:tr>
              <a:tr h="329180"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40,00%</a:t>
                      </a:r>
                    </a:p>
                  </a:txBody>
                  <a:tcPr marL="6235" marR="6235" marT="62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60,00%</a:t>
                      </a:r>
                    </a:p>
                  </a:txBody>
                  <a:tcPr marL="6235" marR="6235" marT="62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107,37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72,59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35,08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-5,38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-49,00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-65,15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-80,04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-96,33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-114,13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88004192"/>
                  </a:ext>
                </a:extLst>
              </a:tr>
              <a:tr h="329180"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20,00%</a:t>
                      </a:r>
                    </a:p>
                  </a:txBody>
                  <a:tcPr marL="6235" marR="6235" marT="62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80,00%</a:t>
                      </a:r>
                    </a:p>
                  </a:txBody>
                  <a:tcPr marL="6235" marR="6235" marT="62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46,69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21,56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-5,73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-35,34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-67,47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-86,87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-106,72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-128,44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-152,18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18285167"/>
                  </a:ext>
                </a:extLst>
              </a:tr>
              <a:tr h="329180"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6235" marR="6235" marT="62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6235" marR="6235" marT="62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-14,00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-29,47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-46,53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-65,31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-85,95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-108,59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-133,40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-160,55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A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-190,22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7238237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5796136" y="1131590"/>
            <a:ext cx="3096344" cy="252028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1225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826922" y="1953993"/>
            <a:ext cx="3490156" cy="363559"/>
          </a:xfrm>
        </p:spPr>
        <p:txBody>
          <a:bodyPr/>
          <a:lstStyle/>
          <a:p>
            <a:r>
              <a:rPr lang="es-AR" b="1" dirty="0" smtClean="0"/>
              <a:t>Gracias.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146367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5486"/>
            <a:ext cx="864096" cy="78170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1649385" y="1779662"/>
            <a:ext cx="586006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AR" sz="3600" b="1" noProof="0" dirty="0" smtClean="0">
                <a:solidFill>
                  <a:prstClr val="white"/>
                </a:solidFill>
                <a:latin typeface="Calibri"/>
              </a:rPr>
              <a:t>PROGRAMA DE INCREMENTO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3600" b="1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EXPORTADOR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AR" sz="3600" b="1" noProof="0" dirty="0" smtClean="0">
                <a:solidFill>
                  <a:prstClr val="white"/>
                </a:solidFill>
                <a:latin typeface="Calibri"/>
              </a:rPr>
              <a:t>(PIE)</a:t>
            </a:r>
            <a:endParaRPr kumimoji="0" lang="es-AR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05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55776" y="85974"/>
            <a:ext cx="6192688" cy="40011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685800">
              <a:buFont typeface="Arial" charset="0"/>
            </a:pPr>
            <a:r>
              <a:rPr lang="es-AR" sz="2000" dirty="0">
                <a:solidFill>
                  <a:prstClr val="white"/>
                </a:solidFill>
                <a:latin typeface="Calibri" pitchFamily="34" charset="0"/>
                <a:ea typeface="+mn-ea"/>
                <a:cs typeface="+mn-cs"/>
              </a:rPr>
              <a:t>Decreto 194/2023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744053" y="888737"/>
            <a:ext cx="11673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000" b="1" dirty="0" smtClean="0"/>
              <a:t>ALCANCE</a:t>
            </a:r>
            <a:endParaRPr lang="es-AR" sz="2000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744053" y="1340552"/>
            <a:ext cx="6247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Haber exportado en algún momento de los 18 meses anteriores</a:t>
            </a:r>
            <a:endParaRPr lang="es-A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753582" y="1792367"/>
            <a:ext cx="4582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Cumplir con los acuerdo de precios sectoriales</a:t>
            </a:r>
            <a:endParaRPr lang="es-A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753582" y="2244182"/>
            <a:ext cx="3187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Mantener la planta de personal</a:t>
            </a:r>
            <a:endParaRPr lang="es-A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753582" y="2695997"/>
            <a:ext cx="4716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Capacidad de abastecimiento del mercado local</a:t>
            </a:r>
            <a:endParaRPr lang="es-A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9" name="Elipse 48"/>
          <p:cNvSpPr/>
          <p:nvPr/>
        </p:nvSpPr>
        <p:spPr>
          <a:xfrm>
            <a:off x="528029" y="1453218"/>
            <a:ext cx="144000" cy="144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50" name="Elipse 49"/>
          <p:cNvSpPr/>
          <p:nvPr/>
        </p:nvSpPr>
        <p:spPr>
          <a:xfrm>
            <a:off x="528029" y="1905033"/>
            <a:ext cx="144000" cy="144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51" name="Elipse 50"/>
          <p:cNvSpPr/>
          <p:nvPr/>
        </p:nvSpPr>
        <p:spPr>
          <a:xfrm>
            <a:off x="529739" y="2356848"/>
            <a:ext cx="144000" cy="144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52" name="Elipse 51"/>
          <p:cNvSpPr/>
          <p:nvPr/>
        </p:nvSpPr>
        <p:spPr>
          <a:xfrm>
            <a:off x="528029" y="2803693"/>
            <a:ext cx="144000" cy="144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758572" y="3138522"/>
            <a:ext cx="3396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Estar contempladas en el Anexo II</a:t>
            </a:r>
            <a:endParaRPr lang="es-A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533019" y="3246218"/>
            <a:ext cx="144000" cy="144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18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8" grpId="0"/>
      <p:bldP spid="30" grpId="0"/>
      <p:bldP spid="36" grpId="0"/>
      <p:bldP spid="49" grpId="0" animBg="1"/>
      <p:bldP spid="50" grpId="0" animBg="1"/>
      <p:bldP spid="51" grpId="0" animBg="1"/>
      <p:bldP spid="52" grpId="0" animBg="1"/>
      <p:bldP spid="13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55776" y="85974"/>
            <a:ext cx="6192688" cy="40011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685800">
              <a:buFont typeface="Arial" charset="0"/>
            </a:pPr>
            <a:r>
              <a:rPr lang="es-AR" sz="2000" dirty="0">
                <a:solidFill>
                  <a:prstClr val="white"/>
                </a:solidFill>
                <a:latin typeface="Calibri" pitchFamily="34" charset="0"/>
                <a:ea typeface="+mn-ea"/>
                <a:cs typeface="+mn-cs"/>
              </a:rPr>
              <a:t>Decreto 194/2023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744053" y="888737"/>
            <a:ext cx="11344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000" b="1" dirty="0" smtClean="0"/>
              <a:t>ANEXO II</a:t>
            </a:r>
            <a:endParaRPr lang="es-AR" sz="2000" b="1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685053"/>
              </p:ext>
            </p:extLst>
          </p:nvPr>
        </p:nvGraphicFramePr>
        <p:xfrm>
          <a:off x="767023" y="1288847"/>
          <a:ext cx="6901321" cy="21396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7697">
                  <a:extLst>
                    <a:ext uri="{9D8B030D-6E8A-4147-A177-3AD203B41FA5}">
                      <a16:colId xmlns:a16="http://schemas.microsoft.com/office/drawing/2014/main" xmlns="" val="2520517820"/>
                    </a:ext>
                  </a:extLst>
                </a:gridCol>
                <a:gridCol w="2706812">
                  <a:extLst>
                    <a:ext uri="{9D8B030D-6E8A-4147-A177-3AD203B41FA5}">
                      <a16:colId xmlns:a16="http://schemas.microsoft.com/office/drawing/2014/main" xmlns="" val="1644604617"/>
                    </a:ext>
                  </a:extLst>
                </a:gridCol>
                <a:gridCol w="2706812">
                  <a:extLst>
                    <a:ext uri="{9D8B030D-6E8A-4147-A177-3AD203B41FA5}">
                      <a16:colId xmlns:a16="http://schemas.microsoft.com/office/drawing/2014/main" xmlns="" val="1551122208"/>
                    </a:ext>
                  </a:extLst>
                </a:gridCol>
              </a:tblGrid>
              <a:tr h="430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Posición arancelaria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Nombre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Observación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54351627"/>
                  </a:ext>
                </a:extLst>
              </a:tr>
              <a:tr h="2821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080610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Uva en fresco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Sección</a:t>
                      </a:r>
                      <a:r>
                        <a:rPr lang="es-AR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II del Anexo II</a:t>
                      </a:r>
                      <a:endParaRPr lang="es-A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069593632"/>
                  </a:ext>
                </a:extLst>
              </a:tr>
              <a:tr h="2821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080620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Pasa de uva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Sección</a:t>
                      </a:r>
                      <a:r>
                        <a:rPr lang="es-AR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II del Anexo II</a:t>
                      </a:r>
                      <a:endParaRPr lang="es-AR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276090652"/>
                  </a:ext>
                </a:extLst>
              </a:tr>
              <a:tr h="2821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200969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Jugo concentrado de uva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Sección</a:t>
                      </a:r>
                      <a:r>
                        <a:rPr lang="es-AR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IV del Anexo II</a:t>
                      </a:r>
                      <a:endParaRPr lang="es-AR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162935039"/>
                  </a:ext>
                </a:extLst>
              </a:tr>
              <a:tr h="2821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220410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Vino espumoso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Sección</a:t>
                      </a:r>
                      <a:r>
                        <a:rPr lang="es-AR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IV del Anexo II</a:t>
                      </a:r>
                      <a:endParaRPr lang="es-AR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954990878"/>
                  </a:ext>
                </a:extLst>
              </a:tr>
              <a:tr h="2821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220421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Vino Fraccionado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Sección</a:t>
                      </a:r>
                      <a:r>
                        <a:rPr lang="es-AR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IV del Anexo II</a:t>
                      </a:r>
                      <a:endParaRPr lang="es-AR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421363540"/>
                  </a:ext>
                </a:extLst>
              </a:tr>
              <a:tr h="2821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220429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Vino a Granel</a:t>
                      </a:r>
                      <a:endParaRPr lang="es-A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Sección</a:t>
                      </a:r>
                      <a:r>
                        <a:rPr lang="es-AR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IV del Anexo II</a:t>
                      </a:r>
                      <a:endParaRPr lang="es-AR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862748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21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55776" y="85974"/>
            <a:ext cx="6192688" cy="40011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685800">
              <a:buFont typeface="Arial" charset="0"/>
            </a:pPr>
            <a:r>
              <a:rPr lang="es-AR" sz="2000" dirty="0">
                <a:solidFill>
                  <a:prstClr val="white"/>
                </a:solidFill>
                <a:latin typeface="Calibri" pitchFamily="34" charset="0"/>
                <a:ea typeface="+mn-ea"/>
                <a:cs typeface="+mn-cs"/>
              </a:rPr>
              <a:t>Decreto 194/2023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744053" y="888737"/>
            <a:ext cx="13186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000" b="1" dirty="0" smtClean="0"/>
              <a:t>ADHESION</a:t>
            </a:r>
            <a:endParaRPr lang="es-AR" sz="2000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744053" y="1340552"/>
            <a:ext cx="1177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AR"/>
            </a:defPPr>
          </a:lstStyle>
          <a:p>
            <a:r>
              <a:rPr lang="es-AR" dirty="0"/>
              <a:t>Voluntaria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753582" y="1878526"/>
            <a:ext cx="5466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Registrarse en el “Sistema </a:t>
            </a:r>
            <a:r>
              <a:rPr lang="es-AR" dirty="0"/>
              <a:t>Registral”, </a:t>
            </a:r>
            <a:r>
              <a:rPr lang="es-AR" dirty="0" smtClean="0"/>
              <a:t>sitio </a:t>
            </a:r>
            <a:r>
              <a:rPr lang="es-AR" dirty="0"/>
              <a:t>web de la </a:t>
            </a:r>
            <a:r>
              <a:rPr lang="es-AR" dirty="0" smtClean="0"/>
              <a:t>AFIP</a:t>
            </a:r>
            <a:endParaRPr lang="es-A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768281" y="2455995"/>
            <a:ext cx="8242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Aplicación </a:t>
            </a:r>
            <a:r>
              <a:rPr lang="es-AR" dirty="0"/>
              <a:t>efectiva respecto de los sujetos que </a:t>
            </a:r>
            <a:r>
              <a:rPr lang="es-AR" dirty="0" smtClean="0"/>
              <a:t>adhieran </a:t>
            </a:r>
            <a:r>
              <a:rPr lang="es-AR" dirty="0"/>
              <a:t>y que efectúen </a:t>
            </a:r>
            <a:r>
              <a:rPr lang="es-AR" dirty="0" smtClean="0"/>
              <a:t>exportaciones</a:t>
            </a:r>
          </a:p>
          <a:p>
            <a:r>
              <a:rPr lang="es-AR" dirty="0" smtClean="0"/>
              <a:t>a </a:t>
            </a:r>
            <a:r>
              <a:rPr lang="es-AR" dirty="0"/>
              <a:t>partir de la entrada en vigencia del presente decreto.</a:t>
            </a:r>
            <a:endParaRPr lang="es-A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9" name="Elipse 48"/>
          <p:cNvSpPr/>
          <p:nvPr/>
        </p:nvSpPr>
        <p:spPr>
          <a:xfrm>
            <a:off x="528029" y="1453218"/>
            <a:ext cx="144000" cy="144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50" name="Elipse 49"/>
          <p:cNvSpPr/>
          <p:nvPr/>
        </p:nvSpPr>
        <p:spPr>
          <a:xfrm>
            <a:off x="528029" y="1991192"/>
            <a:ext cx="144000" cy="144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51" name="Elipse 50"/>
          <p:cNvSpPr/>
          <p:nvPr/>
        </p:nvSpPr>
        <p:spPr>
          <a:xfrm>
            <a:off x="529739" y="2599767"/>
            <a:ext cx="144000" cy="144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03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8" grpId="0"/>
      <p:bldP spid="30" grpId="0"/>
      <p:bldP spid="49" grpId="0" animBg="1"/>
      <p:bldP spid="50" grpId="0" animBg="1"/>
      <p:bldP spid="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55776" y="85974"/>
            <a:ext cx="6192688" cy="40011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685800">
              <a:buFont typeface="Arial" charset="0"/>
            </a:pPr>
            <a:r>
              <a:rPr lang="es-AR" sz="2000" dirty="0">
                <a:solidFill>
                  <a:prstClr val="white"/>
                </a:solidFill>
                <a:latin typeface="Calibri" pitchFamily="34" charset="0"/>
                <a:ea typeface="+mn-ea"/>
                <a:cs typeface="+mn-cs"/>
              </a:rPr>
              <a:t>Decreto 194/2023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744053" y="888737"/>
            <a:ext cx="1789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000" b="1" dirty="0" smtClean="0"/>
              <a:t>CONTRAVALOR</a:t>
            </a:r>
            <a:endParaRPr lang="es-AR" sz="2000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744053" y="1288847"/>
            <a:ext cx="7524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AR"/>
            </a:defPPr>
          </a:lstStyle>
          <a:p>
            <a:r>
              <a:rPr lang="es-AR" dirty="0" smtClean="0"/>
              <a:t>Deben ingresarse al país en divisas y negociarse en el mercado de cambio bajo</a:t>
            </a:r>
          </a:p>
          <a:p>
            <a:r>
              <a:rPr lang="es-AR" dirty="0" smtClean="0"/>
              <a:t>Las siguientes condiciones.</a:t>
            </a:r>
            <a:endParaRPr lang="es-AR" dirty="0"/>
          </a:p>
        </p:txBody>
      </p:sp>
      <p:sp>
        <p:nvSpPr>
          <p:cNvPr id="18" name="CuadroTexto 17"/>
          <p:cNvSpPr txBox="1"/>
          <p:nvPr/>
        </p:nvSpPr>
        <p:spPr>
          <a:xfrm>
            <a:off x="753582" y="1995686"/>
            <a:ext cx="3158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Tipo de cambio: $300 por dólar.</a:t>
            </a:r>
            <a:endParaRPr lang="es-A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753582" y="2487101"/>
            <a:ext cx="6550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Incluye: prefinanciación, </a:t>
            </a:r>
            <a:r>
              <a:rPr lang="es-AR" dirty="0" err="1" smtClean="0"/>
              <a:t>postfinanciación</a:t>
            </a:r>
            <a:r>
              <a:rPr lang="es-AR" dirty="0" smtClean="0"/>
              <a:t> y anticipos de liquidación.</a:t>
            </a:r>
            <a:endParaRPr lang="es-A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9" name="Elipse 48"/>
          <p:cNvSpPr/>
          <p:nvPr/>
        </p:nvSpPr>
        <p:spPr>
          <a:xfrm>
            <a:off x="528029" y="1453218"/>
            <a:ext cx="144000" cy="144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50" name="Elipse 49"/>
          <p:cNvSpPr/>
          <p:nvPr/>
        </p:nvSpPr>
        <p:spPr>
          <a:xfrm>
            <a:off x="528029" y="2108352"/>
            <a:ext cx="144000" cy="144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51" name="Elipse 50"/>
          <p:cNvSpPr/>
          <p:nvPr/>
        </p:nvSpPr>
        <p:spPr>
          <a:xfrm>
            <a:off x="529739" y="2599767"/>
            <a:ext cx="144000" cy="144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765700" y="2978516"/>
            <a:ext cx="4858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Plazo: operaciones hasta el 31 de Agosto de 2023.</a:t>
            </a:r>
            <a:endParaRPr lang="es-A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541857" y="3091182"/>
            <a:ext cx="144000" cy="144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95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8" grpId="0"/>
      <p:bldP spid="30" grpId="0"/>
      <p:bldP spid="49" grpId="0" animBg="1"/>
      <p:bldP spid="50" grpId="0" animBg="1"/>
      <p:bldP spid="51" grpId="0" animBg="1"/>
      <p:bldP spid="10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55776" y="85974"/>
            <a:ext cx="6192688" cy="40011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685800">
              <a:buFont typeface="Arial" charset="0"/>
            </a:pPr>
            <a:r>
              <a:rPr lang="es-AR" sz="2000" dirty="0">
                <a:solidFill>
                  <a:prstClr val="white"/>
                </a:solidFill>
                <a:latin typeface="Calibri" pitchFamily="34" charset="0"/>
                <a:ea typeface="+mn-ea"/>
                <a:cs typeface="+mn-cs"/>
              </a:rPr>
              <a:t>Decreto 194/2023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744053" y="699542"/>
            <a:ext cx="1786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000" b="1" dirty="0" smtClean="0"/>
              <a:t>OBLIGACIONES</a:t>
            </a:r>
            <a:endParaRPr lang="es-AR" sz="2000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744053" y="1099652"/>
            <a:ext cx="7957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AR"/>
            </a:defPPr>
          </a:lstStyle>
          <a:p>
            <a:r>
              <a:rPr lang="es-AR" dirty="0"/>
              <a:t>P</a:t>
            </a:r>
            <a:r>
              <a:rPr lang="es-AR" dirty="0" smtClean="0"/>
              <a:t>ago </a:t>
            </a:r>
            <a:r>
              <a:rPr lang="es-AR" dirty="0"/>
              <a:t>de los derechos, tributos y demás conceptos en las condiciones y plazos </a:t>
            </a:r>
            <a:endParaRPr lang="es-AR" dirty="0" smtClean="0"/>
          </a:p>
          <a:p>
            <a:r>
              <a:rPr lang="es-AR" dirty="0" smtClean="0"/>
              <a:t>que </a:t>
            </a:r>
            <a:r>
              <a:rPr lang="es-AR" dirty="0"/>
              <a:t>establece la normativa aplicable, no debiendo </a:t>
            </a:r>
            <a:r>
              <a:rPr lang="es-AR" dirty="0" smtClean="0"/>
              <a:t>superar el </a:t>
            </a:r>
            <a:r>
              <a:rPr lang="es-AR" dirty="0"/>
              <a:t>30 de agosto de 2023</a:t>
            </a:r>
            <a:r>
              <a:rPr lang="es-AR" dirty="0" smtClean="0"/>
              <a:t>.</a:t>
            </a:r>
            <a:endParaRPr lang="es-AR" dirty="0"/>
          </a:p>
        </p:txBody>
      </p:sp>
      <p:sp>
        <p:nvSpPr>
          <p:cNvPr id="18" name="CuadroTexto 17"/>
          <p:cNvSpPr txBox="1"/>
          <p:nvPr/>
        </p:nvSpPr>
        <p:spPr>
          <a:xfrm>
            <a:off x="744053" y="1806491"/>
            <a:ext cx="3158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Tipo de cambio: $300 por dólar.</a:t>
            </a:r>
            <a:endParaRPr lang="es-A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744053" y="2236331"/>
            <a:ext cx="8055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Renunciar</a:t>
            </a:r>
            <a:r>
              <a:rPr lang="es-AR" dirty="0"/>
              <a:t>, en forma previa, a la promoción de cualquier procedimiento judicial o </a:t>
            </a:r>
            <a:endParaRPr lang="es-AR" dirty="0" smtClean="0"/>
          </a:p>
          <a:p>
            <a:r>
              <a:rPr lang="es-AR" dirty="0" smtClean="0"/>
              <a:t>administrativo </a:t>
            </a:r>
            <a:r>
              <a:rPr lang="es-AR" dirty="0"/>
              <a:t>cuya finalidad sea reclamar la aplicación de procedimientos distintos </a:t>
            </a:r>
            <a:endParaRPr lang="es-AR" dirty="0" smtClean="0"/>
          </a:p>
          <a:p>
            <a:r>
              <a:rPr lang="es-AR" dirty="0" smtClean="0"/>
              <a:t>a </a:t>
            </a:r>
            <a:r>
              <a:rPr lang="es-AR" dirty="0"/>
              <a:t>los previstos de manera extraordinaria en el presente decreto y respecto de las </a:t>
            </a:r>
            <a:endParaRPr lang="es-AR" dirty="0" smtClean="0"/>
          </a:p>
          <a:p>
            <a:r>
              <a:rPr lang="es-AR" dirty="0" smtClean="0"/>
              <a:t>operaciones </a:t>
            </a:r>
            <a:r>
              <a:rPr lang="es-AR" dirty="0"/>
              <a:t>alcanzadas por éste</a:t>
            </a:r>
            <a:r>
              <a:rPr lang="es-AR" dirty="0" smtClean="0"/>
              <a:t>.</a:t>
            </a:r>
            <a:endParaRPr lang="es-A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9" name="Elipse 48"/>
          <p:cNvSpPr/>
          <p:nvPr/>
        </p:nvSpPr>
        <p:spPr>
          <a:xfrm>
            <a:off x="528029" y="1264023"/>
            <a:ext cx="144000" cy="144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50" name="Elipse 49"/>
          <p:cNvSpPr/>
          <p:nvPr/>
        </p:nvSpPr>
        <p:spPr>
          <a:xfrm>
            <a:off x="528029" y="1919157"/>
            <a:ext cx="144000" cy="144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51" name="Elipse 50"/>
          <p:cNvSpPr/>
          <p:nvPr/>
        </p:nvSpPr>
        <p:spPr>
          <a:xfrm>
            <a:off x="529739" y="2410572"/>
            <a:ext cx="144000" cy="144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744053" y="3562334"/>
            <a:ext cx="5704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Cumplir </a:t>
            </a:r>
            <a:r>
              <a:rPr lang="es-AR" dirty="0"/>
              <a:t>con los acuerdos de precios para el mercado local</a:t>
            </a:r>
            <a:r>
              <a:rPr lang="es-AR" dirty="0" smtClean="0"/>
              <a:t>.</a:t>
            </a:r>
            <a:endParaRPr lang="es-A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Elipse 10"/>
          <p:cNvSpPr/>
          <p:nvPr/>
        </p:nvSpPr>
        <p:spPr>
          <a:xfrm>
            <a:off x="529739" y="3675000"/>
            <a:ext cx="144000" cy="144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88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8" grpId="0"/>
      <p:bldP spid="30" grpId="0"/>
      <p:bldP spid="49" grpId="0" animBg="1"/>
      <p:bldP spid="50" grpId="0" animBg="1"/>
      <p:bldP spid="51" grpId="0" animBg="1"/>
      <p:bldP spid="10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55776" y="85974"/>
            <a:ext cx="6192688" cy="40011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685800">
              <a:buFont typeface="Arial" charset="0"/>
            </a:pPr>
            <a:r>
              <a:rPr lang="es-AR" sz="2000" dirty="0">
                <a:solidFill>
                  <a:prstClr val="white"/>
                </a:solidFill>
                <a:latin typeface="Calibri" pitchFamily="34" charset="0"/>
                <a:ea typeface="+mn-ea"/>
                <a:cs typeface="+mn-cs"/>
              </a:rPr>
              <a:t>Decreto 194/2023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744053" y="699542"/>
            <a:ext cx="82470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000" b="1" dirty="0" smtClean="0"/>
              <a:t>CUENTAS ESPECIALES PARA EXPORTADORES (Comunicación B 12.511 BCRA) </a:t>
            </a:r>
            <a:endParaRPr lang="es-AR" sz="2000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744053" y="1099652"/>
            <a:ext cx="8497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AR"/>
            </a:defPPr>
          </a:lstStyle>
          <a:p>
            <a:r>
              <a:rPr lang="es-AR" dirty="0"/>
              <a:t>Los saldos de estas cuentas tendrán una retribución que se deberá acreditar </a:t>
            </a:r>
            <a:r>
              <a:rPr lang="es-AR" dirty="0" smtClean="0"/>
              <a:t>diariamente</a:t>
            </a:r>
          </a:p>
          <a:p>
            <a:r>
              <a:rPr lang="es-AR" dirty="0" smtClean="0"/>
              <a:t>en </a:t>
            </a:r>
            <a:r>
              <a:rPr lang="es-AR" dirty="0"/>
              <a:t>función de la evolución que registre el dólar estadounidense en el día hábil anterior.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744053" y="1806491"/>
            <a:ext cx="82793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Podrán </a:t>
            </a:r>
            <a:r>
              <a:rPr lang="es-AR" dirty="0"/>
              <a:t>acreditarse en las “Cuentas especiales para titulares con actividad agrícola” de </a:t>
            </a:r>
            <a:endParaRPr lang="es-AR" dirty="0" smtClean="0"/>
          </a:p>
          <a:p>
            <a:r>
              <a:rPr lang="es-AR" dirty="0" smtClean="0"/>
              <a:t>los </a:t>
            </a:r>
            <a:r>
              <a:rPr lang="es-AR" dirty="0"/>
              <a:t>clientes residentes en el país dedicados a la actividad agrícola que </a:t>
            </a:r>
            <a:r>
              <a:rPr lang="es-AR" dirty="0" smtClean="0"/>
              <a:t>vendan</a:t>
            </a:r>
          </a:p>
          <a:p>
            <a:r>
              <a:rPr lang="es-AR" dirty="0" smtClean="0"/>
              <a:t>mercaderías </a:t>
            </a:r>
            <a:r>
              <a:rPr lang="es-AR" dirty="0"/>
              <a:t>en el marco del Decreto N° 194/23, por hasta el importe neto en </a:t>
            </a:r>
            <a:r>
              <a:rPr lang="es-AR" dirty="0" smtClean="0"/>
              <a:t>pesos</a:t>
            </a:r>
          </a:p>
          <a:p>
            <a:r>
              <a:rPr lang="es-AR" dirty="0" smtClean="0"/>
              <a:t>percibido </a:t>
            </a:r>
            <a:r>
              <a:rPr lang="es-AR" dirty="0"/>
              <a:t>por dichas ventas</a:t>
            </a:r>
            <a:r>
              <a:rPr lang="es-AR" dirty="0" smtClean="0"/>
              <a:t>.</a:t>
            </a:r>
            <a:endParaRPr lang="es-A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744053" y="3102635"/>
            <a:ext cx="84733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Los </a:t>
            </a:r>
            <a:r>
              <a:rPr lang="es-AR" dirty="0"/>
              <a:t>titulares de las “Cuentas especiales para titulares con actividad agrícola” </a:t>
            </a:r>
            <a:r>
              <a:rPr lang="es-AR" dirty="0" smtClean="0"/>
              <a:t>deben</a:t>
            </a:r>
          </a:p>
          <a:p>
            <a:r>
              <a:rPr lang="es-AR" dirty="0" smtClean="0"/>
              <a:t>presentar </a:t>
            </a:r>
            <a:r>
              <a:rPr lang="es-AR" dirty="0"/>
              <a:t>una declaración jurada ante la entidad financiera depositaria respecto de </a:t>
            </a:r>
            <a:r>
              <a:rPr lang="es-AR" dirty="0" smtClean="0"/>
              <a:t>cada</a:t>
            </a:r>
          </a:p>
          <a:p>
            <a:r>
              <a:rPr lang="es-AR" dirty="0" smtClean="0"/>
              <a:t>depósito </a:t>
            </a:r>
            <a:r>
              <a:rPr lang="es-AR" dirty="0"/>
              <a:t>y la documentación </a:t>
            </a:r>
            <a:r>
              <a:rPr lang="es-AR" dirty="0" err="1"/>
              <a:t>respaldatoria</a:t>
            </a:r>
            <a:r>
              <a:rPr lang="es-AR" dirty="0"/>
              <a:t> de la </a:t>
            </a:r>
            <a:r>
              <a:rPr lang="es-AR" dirty="0" smtClean="0"/>
              <a:t>venta.</a:t>
            </a:r>
          </a:p>
        </p:txBody>
      </p:sp>
      <p:sp>
        <p:nvSpPr>
          <p:cNvPr id="49" name="Elipse 48"/>
          <p:cNvSpPr/>
          <p:nvPr/>
        </p:nvSpPr>
        <p:spPr>
          <a:xfrm>
            <a:off x="528029" y="1264023"/>
            <a:ext cx="144000" cy="144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50" name="Elipse 49"/>
          <p:cNvSpPr/>
          <p:nvPr/>
        </p:nvSpPr>
        <p:spPr>
          <a:xfrm>
            <a:off x="528029" y="1919157"/>
            <a:ext cx="144000" cy="144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51" name="Elipse 50"/>
          <p:cNvSpPr/>
          <p:nvPr/>
        </p:nvSpPr>
        <p:spPr>
          <a:xfrm>
            <a:off x="529739" y="3276876"/>
            <a:ext cx="144000" cy="1440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02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8" grpId="0"/>
      <p:bldP spid="30" grpId="0"/>
      <p:bldP spid="49" grpId="0" animBg="1"/>
      <p:bldP spid="50" grpId="0" animBg="1"/>
      <p:bldP spid="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5486"/>
            <a:ext cx="864096" cy="78170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3253119" y="1779662"/>
            <a:ext cx="26525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AR" sz="3600" b="1" noProof="0" dirty="0" smtClean="0">
                <a:solidFill>
                  <a:prstClr val="white"/>
                </a:solidFill>
                <a:latin typeface="Calibri"/>
              </a:rPr>
              <a:t>EFECTO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3600" b="1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ECONOMICO</a:t>
            </a:r>
            <a:endParaRPr kumimoji="0" lang="es-AR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003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8205</TotalTime>
  <Words>817</Words>
  <Application>Microsoft Office PowerPoint</Application>
  <PresentationFormat>Presentación en pantalla (16:9)</PresentationFormat>
  <Paragraphs>308</Paragraphs>
  <Slides>14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Arial</vt:lpstr>
      <vt:lpstr>Calibri</vt:lpstr>
      <vt:lpstr>Times New Roman</vt:lpstr>
      <vt:lpstr>1_Tema de Office</vt:lpstr>
      <vt:lpstr>2_Tema de Office</vt:lpstr>
      <vt:lpstr>3_Tema de Office</vt:lpstr>
      <vt:lpstr>5_Tema de Office</vt:lpstr>
      <vt:lpstr>Presentación de PowerPoint</vt:lpstr>
      <vt:lpstr>Presentación de PowerPoint</vt:lpstr>
      <vt:lpstr>Decreto 194/2023</vt:lpstr>
      <vt:lpstr>Decreto 194/2023</vt:lpstr>
      <vt:lpstr>Decreto 194/2023</vt:lpstr>
      <vt:lpstr>Decreto 194/2023</vt:lpstr>
      <vt:lpstr>Decreto 194/2023</vt:lpstr>
      <vt:lpstr>Decreto 194/2023</vt:lpstr>
      <vt:lpstr>Presentación de PowerPoint</vt:lpstr>
      <vt:lpstr>Decreto 194/2023</vt:lpstr>
      <vt:lpstr>Decreto 194/2023</vt:lpstr>
      <vt:lpstr>Decreto 194/2023</vt:lpstr>
      <vt:lpstr>Decreto 194/2023</vt:lpstr>
      <vt:lpstr>Gracias.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OVA</dc:creator>
  <cp:lastModifiedBy>Cuenta Microsoft</cp:lastModifiedBy>
  <cp:revision>92</cp:revision>
  <dcterms:created xsi:type="dcterms:W3CDTF">2021-06-09T14:16:00Z</dcterms:created>
  <dcterms:modified xsi:type="dcterms:W3CDTF">2023-04-21T08:14:20Z</dcterms:modified>
</cp:coreProperties>
</file>